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9144000"/>
  <p:notesSz cx="6858000" cy="9144000"/>
  <p:embeddedFontLst>
    <p:embeddedFont>
      <p:font typeface="Roboto Slab"/>
      <p:regular r:id="rId25"/>
      <p:bold r:id="rId26"/>
    </p:embeddedFont>
    <p:embeddedFont>
      <p:font typeface="Source Sans Pr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B923751-93A5-4A45-BFA3-2BD622BD86E5}">
  <a:tblStyle styleId="{3B923751-93A5-4A45-BFA3-2BD622BD86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Slab-bold.fntdata"/><Relationship Id="rId25" Type="http://schemas.openxmlformats.org/officeDocument/2006/relationships/font" Target="fonts/RobotoSlab-regular.fntdata"/><Relationship Id="rId28" Type="http://schemas.openxmlformats.org/officeDocument/2006/relationships/font" Target="fonts/SourceSansPro-bold.fntdata"/><Relationship Id="rId27" Type="http://schemas.openxmlformats.org/officeDocument/2006/relationships/font" Target="fonts/SourceSansPr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SansPr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SourceSansPr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henounproject.com/icon/cell-phone-vibrating-1913175/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visitruidoso.com/wp-content/uploads/2021/03/10-WHISTLE-STOP-CAFE-copy.jpg" TargetMode="External"/><Relationship Id="rId3" Type="http://schemas.openxmlformats.org/officeDocument/2006/relationships/hyperlink" Target="https://edge.twinspires.com/casino-news/roulette-table-layout-explained-3-different-types-of-roulette/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Welcome and today we are going to take the edge back with the cardshark app my name is joshua sylvester, along with eric miao and canon ellis.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Now before we get started I would like to make a disclaimer that this app or any technology like it, </a:t>
            </a:r>
            <a:r>
              <a:rPr lang="en"/>
              <a:t>should never be used in a real casino or at real blackjack game.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Now with that said let’s talk about gambling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cfe0358b1b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cfe0358b1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When we started this project I was working at a startup company where we did a lot of image classification on social media content so I knew we were going to want to do a yolo </a:t>
            </a:r>
            <a:r>
              <a:rPr lang="en">
                <a:solidFill>
                  <a:schemeClr val="dk1"/>
                </a:solidFill>
              </a:rPr>
              <a:t>implementation</a:t>
            </a:r>
            <a:r>
              <a:rPr lang="en">
                <a:solidFill>
                  <a:schemeClr val="dk1"/>
                </a:solidFill>
              </a:rPr>
              <a:t> of sorts for this real time video problem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But we needed a dataset for training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cfe0358b1b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cfe0358b1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>
                <a:solidFill>
                  <a:schemeClr val="dk1"/>
                </a:solidFill>
              </a:rPr>
              <a:t>Take several videos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>
                <a:solidFill>
                  <a:schemeClr val="dk1"/>
                </a:solidFill>
              </a:rPr>
              <a:t>Break the videos down frame by frame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>
                <a:solidFill>
                  <a:schemeClr val="dk1"/>
                </a:solidFill>
              </a:rPr>
              <a:t>Use opencv to extract the card from the video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>
                <a:solidFill>
                  <a:schemeClr val="dk1"/>
                </a:solidFill>
              </a:rPr>
              <a:t>Use some hardcoded measurements to isolate the number and suit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>
                <a:solidFill>
                  <a:schemeClr val="dk1"/>
                </a:solidFill>
              </a:rPr>
              <a:t>Use opencv to constrain the bounding box around the shape of the suit and top of number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>
                <a:solidFill>
                  <a:schemeClr val="dk1"/>
                </a:solidFill>
              </a:rPr>
              <a:t>Generated a dataset of images with a variety of backgrounds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cfe0358b1b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cfe0358b1b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>
                <a:solidFill>
                  <a:schemeClr val="dk1"/>
                </a:solidFill>
              </a:rPr>
              <a:t>Take several videos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>
                <a:solidFill>
                  <a:schemeClr val="dk1"/>
                </a:solidFill>
              </a:rPr>
              <a:t>Break the videos down frame by frame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>
                <a:solidFill>
                  <a:schemeClr val="dk1"/>
                </a:solidFill>
              </a:rPr>
              <a:t>Use opencv to extract the card from the video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>
                <a:solidFill>
                  <a:schemeClr val="dk1"/>
                </a:solidFill>
              </a:rPr>
              <a:t>Use some hardcoded measurements to isolate the number and suit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>
                <a:solidFill>
                  <a:schemeClr val="dk1"/>
                </a:solidFill>
              </a:rPr>
              <a:t>Use opencv to constrain the bounding box around the shape of the suit and top of number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>
                <a:solidFill>
                  <a:schemeClr val="dk1"/>
                </a:solidFill>
              </a:rPr>
              <a:t>Generated a dataset of images with a variety of backgrounds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fe0358b1b_0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fe0358b1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>
                <a:solidFill>
                  <a:schemeClr val="dk1"/>
                </a:solidFill>
              </a:rPr>
              <a:t>Take several videos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>
                <a:solidFill>
                  <a:schemeClr val="dk1"/>
                </a:solidFill>
              </a:rPr>
              <a:t>Break the videos down frame by frame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>
                <a:solidFill>
                  <a:schemeClr val="dk1"/>
                </a:solidFill>
              </a:rPr>
              <a:t>Use opencv to extract the card from the video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>
                <a:solidFill>
                  <a:schemeClr val="dk1"/>
                </a:solidFill>
              </a:rPr>
              <a:t>Use some hardcoded measurements to isolate the number and suit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>
                <a:solidFill>
                  <a:schemeClr val="dk1"/>
                </a:solidFill>
              </a:rPr>
              <a:t>Use opencv to constrain the bounding box around the shape of the suit and top of number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>
                <a:solidFill>
                  <a:schemeClr val="dk1"/>
                </a:solidFill>
              </a:rPr>
              <a:t>Generated a dataset of images with a variety of backgrounds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cfe0358b1b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cfe0358b1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treated it like a black box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fe0358b1b_1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cfe0358b1b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treated it like a black box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cfe0358b1b_1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cfe0358b1b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https://wizardofodds.com/games/blackjack/card-counting/high-low/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cfe0358b1b_1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cfe0358b1b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https://thenounproject.com/icon/cell-phone-vibrating-1913175/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cfe0358b1b_1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cfe0358b1b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cfe0358b1b_1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cfe0358b1b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0715e3aae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0715e3aa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Everyone likes gambling, whether it be on gamestop like a true wall street bets degenerate, or old school gambling on things like horseraces or fights. Then </a:t>
            </a:r>
            <a:r>
              <a:rPr lang="en"/>
              <a:t>you’ve got the casino gambler cause after all who does like to spin the wheel or hit that sweet sweet Blackjack.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// But at the end of day, gambling is </a:t>
            </a:r>
            <a:r>
              <a:rPr lang="en"/>
              <a:t>just</a:t>
            </a:r>
            <a:r>
              <a:rPr lang="en"/>
              <a:t> that, gambling. Or is it?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https://external-preview.redd.it/WyqwgqsKmC7LukWD1g-McCmnVVq9KYpRHlrudzCLBNM.png?format=pjpg&amp;auto=webp&amp;s=744f113d4f7d5a9fe698886fb43b2719e44157c1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https://www.visitruidoso.com/wp-content/uploads/2021/03/10-WHISTLE-STOP-CAFE-copy.jpg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https://crescent.edu/uploads/editor/images/Blackjack.png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https://edge.twinspires.com/casino-news/roulette-table-layout-explained-3-different-types-of-roulette/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fe0358b1b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fe0358b1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And show of hands how many of you have heard this before?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And the reason they say this, is cause statistically it’s true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715e3aaef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0715e3aae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Blackjack typically has a house edge of around half a percent on average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with counting cards you can take that edge back.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0715e3aaef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0715e3aae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But Card Counting is hard right? Unless your rainman or an MIT student you don’t have chance.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715e3aaef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715e3aae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 that’s why we created the Cardshark App that uses state of the art machine learning to classify and count the cards for you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fe0358b1b_1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cfe0358b1b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https://wizardofodds.com/games/blackjack/card-counting/high-low/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fe0358b1b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fe0358b1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 that’s why we created the Cardshark App that uses state of the art machine learning to classify and count the cards for you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fe0358b1b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cfe0358b1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leveraged turicreate to create an application which tracks cards on the table and keeps the count for you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When we started this project I was working at a startup company where we did a lot of image classification on social media content so I knew we were going to want to do a yolo implementation of sorts for this real time video problem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But we needed a dataset for training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https://medium.com/kinandcartacreated/intro-to-machine-learning-on-ios-with-createml-turicreate-part-2-f30f94fe8172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700185" y="1360350"/>
            <a:ext cx="5807400" cy="15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6897625" y="619995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454375" y="56388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27727" y="4597554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677050" y="6577875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972225" y="6334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579635" y="3373479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311843" y="79151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626322" y="1339872"/>
            <a:ext cx="253800" cy="2538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104500" y="4963100"/>
            <a:ext cx="190200" cy="1905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03950" y="5654657"/>
            <a:ext cx="190200" cy="1905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96310" y="1990890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738050" y="271322"/>
            <a:ext cx="253800" cy="2538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771659" y="250448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4271584" y="47482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7729213" y="6127438"/>
            <a:ext cx="253800" cy="2541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-26550" y="-19800"/>
            <a:ext cx="9197100" cy="68976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/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nections-05.png"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5945" y="0"/>
            <a:ext cx="913210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/>
          <p:nvPr>
            <p:ph idx="1" type="body"/>
          </p:nvPr>
        </p:nvSpPr>
        <p:spPr>
          <a:xfrm>
            <a:off x="1215300" y="2501400"/>
            <a:ext cx="6713400" cy="10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rtl="0" algn="ctr">
              <a:spcBef>
                <a:spcPts val="600"/>
              </a:spcBef>
              <a:spcAft>
                <a:spcPts val="0"/>
              </a:spcAft>
              <a:buClr>
                <a:srgbClr val="263238"/>
              </a:buClr>
              <a:buSzPts val="3600"/>
              <a:buChar char="◎"/>
              <a:defRPr i="1" sz="3600"/>
            </a:lvl1pPr>
            <a:lvl2pPr indent="-457200" lvl="1" marL="9144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i="1" sz="3600"/>
            </a:lvl2pPr>
            <a:lvl3pPr indent="-457200" lvl="2" marL="13716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◉"/>
              <a:defRPr i="1" sz="3600"/>
            </a:lvl3pPr>
            <a:lvl4pPr indent="-457200" lvl="3" marL="18288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i="1" sz="3600"/>
            </a:lvl4pPr>
            <a:lvl5pPr indent="-457200" lvl="4" marL="22860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i="1" sz="3600"/>
            </a:lvl5pPr>
            <a:lvl6pPr indent="-457200" lvl="5" marL="27432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i="1" sz="3600"/>
            </a:lvl6pPr>
            <a:lvl7pPr indent="-457200" lvl="6" marL="32004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i="1" sz="3600"/>
            </a:lvl7pPr>
            <a:lvl8pPr indent="-457200" lvl="7" marL="36576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i="1" sz="3600"/>
            </a:lvl8pPr>
            <a:lvl9pPr indent="-457200" lvl="8" marL="411480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i="1" sz="3600"/>
            </a:lvl9pPr>
          </a:lstStyle>
          <a:p/>
        </p:txBody>
      </p:sp>
      <p:grpSp>
        <p:nvGrpSpPr>
          <p:cNvPr id="32" name="Google Shape;32;p4"/>
          <p:cNvGrpSpPr/>
          <p:nvPr/>
        </p:nvGrpSpPr>
        <p:grpSpPr>
          <a:xfrm>
            <a:off x="3593400" y="1074285"/>
            <a:ext cx="1957200" cy="1093200"/>
            <a:chOff x="3593400" y="1760085"/>
            <a:chExt cx="1957200" cy="1093200"/>
          </a:xfrm>
        </p:grpSpPr>
        <p:sp>
          <p:nvSpPr>
            <p:cNvPr id="33" name="Google Shape;33;p4"/>
            <p:cNvSpPr txBox="1"/>
            <p:nvPr/>
          </p:nvSpPr>
          <p:spPr>
            <a:xfrm>
              <a:off x="3593400" y="1872097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0">
                  <a:solidFill>
                    <a:srgbClr val="0091E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b="1" sz="60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cap="flat" cmpd="sng" w="9525">
              <a:solidFill>
                <a:srgbClr val="CFD8D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cap="flat" cmpd="sng" w="19050">
              <a:solidFill>
                <a:srgbClr val="CFD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6" name="Google Shape;36;p4"/>
          <p:cNvCxnSpPr>
            <a:endCxn id="34" idx="1"/>
          </p:cNvCxnSpPr>
          <p:nvPr/>
        </p:nvCxnSpPr>
        <p:spPr>
          <a:xfrm>
            <a:off x="3742095" y="871980"/>
            <a:ext cx="443400" cy="3624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" name="Google Shape;37;p4"/>
          <p:cNvCxnSpPr/>
          <p:nvPr/>
        </p:nvCxnSpPr>
        <p:spPr>
          <a:xfrm rot="10800000">
            <a:off x="4114800" y="269685"/>
            <a:ext cx="457200" cy="804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" name="Google Shape;38;p4"/>
          <p:cNvCxnSpPr/>
          <p:nvPr/>
        </p:nvCxnSpPr>
        <p:spPr>
          <a:xfrm flipH="1" rot="10800000">
            <a:off x="4749075" y="753125"/>
            <a:ext cx="95100" cy="3489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-87" y="6333125"/>
            <a:ext cx="91440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" type="body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◎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786137" y="1600200"/>
            <a:ext cx="36753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indent="-393700" lvl="1" marL="9144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indent="-393700" lvl="3" marL="18288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47" name="Google Shape;47;p6"/>
          <p:cNvSpPr txBox="1"/>
          <p:nvPr>
            <p:ph idx="2" type="body"/>
          </p:nvPr>
        </p:nvSpPr>
        <p:spPr>
          <a:xfrm>
            <a:off x="4682659" y="1600200"/>
            <a:ext cx="36753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indent="-393700" lvl="1" marL="9144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indent="-393700" lvl="3" marL="18288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786150" y="1600200"/>
            <a:ext cx="24198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52" name="Google Shape;52;p7"/>
          <p:cNvSpPr txBox="1"/>
          <p:nvPr>
            <p:ph idx="2" type="body"/>
          </p:nvPr>
        </p:nvSpPr>
        <p:spPr>
          <a:xfrm>
            <a:off x="3329992" y="1600200"/>
            <a:ext cx="24198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53" name="Google Shape;53;p7"/>
          <p:cNvSpPr txBox="1"/>
          <p:nvPr>
            <p:ph idx="3" type="body"/>
          </p:nvPr>
        </p:nvSpPr>
        <p:spPr>
          <a:xfrm>
            <a:off x="5873834" y="1600200"/>
            <a:ext cx="24198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idx="1" type="body"/>
          </p:nvPr>
        </p:nvSpPr>
        <p:spPr>
          <a:xfrm>
            <a:off x="457200" y="5407123"/>
            <a:ext cx="8229600" cy="4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-92" y="6333125"/>
            <a:ext cx="91440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jpg"/><Relationship Id="rId4" Type="http://schemas.openxmlformats.org/officeDocument/2006/relationships/image" Target="../media/image27.png"/><Relationship Id="rId5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9.png"/><Relationship Id="rId5" Type="http://schemas.openxmlformats.org/officeDocument/2006/relationships/image" Target="../media/image23.jpg"/><Relationship Id="rId6" Type="http://schemas.openxmlformats.org/officeDocument/2006/relationships/image" Target="../media/image21.png"/><Relationship Id="rId7" Type="http://schemas.openxmlformats.org/officeDocument/2006/relationships/image" Target="../media/image2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Relationship Id="rId4" Type="http://schemas.openxmlformats.org/officeDocument/2006/relationships/image" Target="../media/image15.png"/><Relationship Id="rId11" Type="http://schemas.openxmlformats.org/officeDocument/2006/relationships/image" Target="../media/image22.png"/><Relationship Id="rId10" Type="http://schemas.openxmlformats.org/officeDocument/2006/relationships/image" Target="../media/image18.png"/><Relationship Id="rId9" Type="http://schemas.openxmlformats.org/officeDocument/2006/relationships/image" Target="../media/image17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Relationship Id="rId7" Type="http://schemas.openxmlformats.org/officeDocument/2006/relationships/image" Target="../media/image16.png"/><Relationship Id="rId8" Type="http://schemas.openxmlformats.org/officeDocument/2006/relationships/image" Target="../media/image1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jp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/>
          <p:nvPr>
            <p:ph type="ctrTitle"/>
          </p:nvPr>
        </p:nvSpPr>
        <p:spPr>
          <a:xfrm>
            <a:off x="1795685" y="2722175"/>
            <a:ext cx="5807400" cy="15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CardShark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Take the Edge Back</a:t>
            </a:r>
            <a:endParaRPr sz="1800"/>
          </a:p>
        </p:txBody>
      </p:sp>
      <p:sp>
        <p:nvSpPr>
          <p:cNvPr id="71" name="Google Shape;71;p12"/>
          <p:cNvSpPr txBox="1"/>
          <p:nvPr>
            <p:ph type="ctrTitle"/>
          </p:nvPr>
        </p:nvSpPr>
        <p:spPr>
          <a:xfrm>
            <a:off x="659847" y="5389050"/>
            <a:ext cx="7712700" cy="15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Canon Ellis, Eric Miao, </a:t>
            </a:r>
            <a:r>
              <a:rPr lang="en" sz="1800"/>
              <a:t>Joshua Sylvester 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6575" y="459526"/>
            <a:ext cx="3855676" cy="5039527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 txBox="1"/>
          <p:nvPr>
            <p:ph idx="4294967295" type="body"/>
          </p:nvPr>
        </p:nvSpPr>
        <p:spPr>
          <a:xfrm>
            <a:off x="64575" y="664275"/>
            <a:ext cx="4692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/>
              <a:t>Dataset Generation</a:t>
            </a:r>
            <a:endParaRPr b="1" sz="3600"/>
          </a:p>
        </p:txBody>
      </p:sp>
      <p:sp>
        <p:nvSpPr>
          <p:cNvPr id="156" name="Google Shape;156;p21"/>
          <p:cNvSpPr txBox="1"/>
          <p:nvPr/>
        </p:nvSpPr>
        <p:spPr>
          <a:xfrm>
            <a:off x="480075" y="1959450"/>
            <a:ext cx="42765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Source Sans Pro"/>
              <a:buAutoNum type="arabicParenR"/>
            </a:pPr>
            <a:r>
              <a:rPr lang="en" sz="2200">
                <a:latin typeface="Source Sans Pro"/>
                <a:ea typeface="Source Sans Pro"/>
                <a:cs typeface="Source Sans Pro"/>
                <a:sym typeface="Source Sans Pro"/>
              </a:rPr>
              <a:t>Take videos each card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Source Sans Pro"/>
              <a:buAutoNum type="arabicParenR"/>
            </a:pPr>
            <a:r>
              <a:rPr lang="en" sz="2200">
                <a:latin typeface="Source Sans Pro"/>
                <a:ea typeface="Source Sans Pro"/>
                <a:cs typeface="Source Sans Pro"/>
                <a:sym typeface="Source Sans Pro"/>
              </a:rPr>
              <a:t>Use OpenCV to extract cards from each frame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7" name="Google Shape;157;p21"/>
          <p:cNvSpPr txBox="1"/>
          <p:nvPr/>
        </p:nvSpPr>
        <p:spPr>
          <a:xfrm>
            <a:off x="244925" y="5770500"/>
            <a:ext cx="5643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Source Sans Pro"/>
                <a:ea typeface="Source Sans Pro"/>
                <a:cs typeface="Source Sans Pro"/>
                <a:sym typeface="Source Sans Pro"/>
              </a:rPr>
              <a:t>https://cs.brown.edu/research/pubs/theses/capstones/2020/xu.philip.pdf</a:t>
            </a:r>
            <a:endParaRPr sz="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3" name="Google Shape;1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7649" y="439073"/>
            <a:ext cx="4193700" cy="5384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 txBox="1"/>
          <p:nvPr>
            <p:ph idx="4294967295" type="body"/>
          </p:nvPr>
        </p:nvSpPr>
        <p:spPr>
          <a:xfrm>
            <a:off x="64575" y="664275"/>
            <a:ext cx="4692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/>
              <a:t>Dataset Generation</a:t>
            </a:r>
            <a:endParaRPr b="1" sz="3600"/>
          </a:p>
        </p:txBody>
      </p:sp>
      <p:sp>
        <p:nvSpPr>
          <p:cNvPr id="165" name="Google Shape;165;p22"/>
          <p:cNvSpPr txBox="1"/>
          <p:nvPr/>
        </p:nvSpPr>
        <p:spPr>
          <a:xfrm>
            <a:off x="480075" y="1959450"/>
            <a:ext cx="4276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Source Sans Pro"/>
                <a:ea typeface="Source Sans Pro"/>
                <a:cs typeface="Source Sans Pro"/>
                <a:sym typeface="Source Sans Pro"/>
              </a:rPr>
              <a:t>3)    Use preset measurements to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Source Sans Pro"/>
                <a:ea typeface="Source Sans Pro"/>
                <a:cs typeface="Source Sans Pro"/>
                <a:sym typeface="Source Sans Pro"/>
              </a:rPr>
              <a:t>bounding box the value and 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Source Sans Pro"/>
                <a:ea typeface="Source Sans Pro"/>
                <a:cs typeface="Source Sans Pro"/>
                <a:sym typeface="Source Sans Pro"/>
              </a:rPr>
              <a:t>suit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244925" y="5770500"/>
            <a:ext cx="5643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Source Sans Pro"/>
                <a:ea typeface="Source Sans Pro"/>
                <a:cs typeface="Source Sans Pro"/>
                <a:sym typeface="Source Sans Pro"/>
              </a:rPr>
              <a:t>https://cs.brown.edu/research/pubs/theses/capstones/2020/xu.philip.pdf</a:t>
            </a:r>
            <a:endParaRPr sz="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4075" y="1285475"/>
            <a:ext cx="3381850" cy="40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"/>
          <p:cNvSpPr txBox="1"/>
          <p:nvPr>
            <p:ph idx="4294967295" type="body"/>
          </p:nvPr>
        </p:nvSpPr>
        <p:spPr>
          <a:xfrm>
            <a:off x="64575" y="664275"/>
            <a:ext cx="4692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/>
              <a:t>Dataset Generation</a:t>
            </a:r>
            <a:endParaRPr b="1" sz="3600"/>
          </a:p>
        </p:txBody>
      </p:sp>
      <p:sp>
        <p:nvSpPr>
          <p:cNvPr id="174" name="Google Shape;174;p23"/>
          <p:cNvSpPr txBox="1"/>
          <p:nvPr/>
        </p:nvSpPr>
        <p:spPr>
          <a:xfrm>
            <a:off x="480075" y="1959450"/>
            <a:ext cx="4276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  <a:r>
              <a:rPr lang="en" sz="2200">
                <a:latin typeface="Source Sans Pro"/>
                <a:ea typeface="Source Sans Pro"/>
                <a:cs typeface="Source Sans Pro"/>
                <a:sym typeface="Source Sans Pro"/>
              </a:rPr>
              <a:t>)    Use OpenCV to </a:t>
            </a:r>
            <a:r>
              <a:rPr lang="en" sz="2200">
                <a:latin typeface="Source Sans Pro"/>
                <a:ea typeface="Source Sans Pro"/>
                <a:cs typeface="Source Sans Pro"/>
                <a:sym typeface="Source Sans Pro"/>
              </a:rPr>
              <a:t>constrain</a:t>
            </a:r>
            <a:r>
              <a:rPr lang="en" sz="2200">
                <a:latin typeface="Source Sans Pro"/>
                <a:ea typeface="Source Sans Pro"/>
                <a:cs typeface="Source Sans Pro"/>
                <a:sym typeface="Source Sans Pro"/>
              </a:rPr>
              <a:t> the 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Source Sans Pro"/>
                <a:ea typeface="Source Sans Pro"/>
                <a:cs typeface="Source Sans Pro"/>
                <a:sym typeface="Source Sans Pro"/>
              </a:rPr>
              <a:t>bounding box around the 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Source Sans Pro"/>
                <a:ea typeface="Source Sans Pro"/>
                <a:cs typeface="Source Sans Pro"/>
                <a:sym typeface="Source Sans Pro"/>
              </a:rPr>
              <a:t>number and suit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5" name="Google Shape;175;p23"/>
          <p:cNvSpPr txBox="1"/>
          <p:nvPr/>
        </p:nvSpPr>
        <p:spPr>
          <a:xfrm>
            <a:off x="244925" y="5770500"/>
            <a:ext cx="5643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Source Sans Pro"/>
                <a:ea typeface="Source Sans Pro"/>
                <a:cs typeface="Source Sans Pro"/>
                <a:sym typeface="Source Sans Pro"/>
              </a:rPr>
              <a:t>https://cs.brown.edu/research/pubs/theses/capstones/2020/xu.philip.pdf</a:t>
            </a:r>
            <a:endParaRPr sz="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1" name="Google Shape;181;p24"/>
          <p:cNvPicPr preferRelativeResize="0"/>
          <p:nvPr/>
        </p:nvPicPr>
        <p:blipFill rotWithShape="1">
          <a:blip r:embed="rId3">
            <a:alphaModFix/>
          </a:blip>
          <a:srcRect b="0" l="48415" r="4646" t="0"/>
          <a:stretch/>
        </p:blipFill>
        <p:spPr>
          <a:xfrm>
            <a:off x="5025950" y="1714525"/>
            <a:ext cx="3605351" cy="37347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4"/>
          <p:cNvSpPr txBox="1"/>
          <p:nvPr>
            <p:ph idx="4294967295" type="body"/>
          </p:nvPr>
        </p:nvSpPr>
        <p:spPr>
          <a:xfrm>
            <a:off x="64575" y="664275"/>
            <a:ext cx="4692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/>
              <a:t>Dataset Generation</a:t>
            </a:r>
            <a:endParaRPr b="1" sz="3600"/>
          </a:p>
        </p:txBody>
      </p:sp>
      <p:sp>
        <p:nvSpPr>
          <p:cNvPr id="183" name="Google Shape;183;p24"/>
          <p:cNvSpPr txBox="1"/>
          <p:nvPr/>
        </p:nvSpPr>
        <p:spPr>
          <a:xfrm>
            <a:off x="244925" y="5770500"/>
            <a:ext cx="5643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Source Sans Pro"/>
                <a:ea typeface="Source Sans Pro"/>
                <a:cs typeface="Source Sans Pro"/>
                <a:sym typeface="Source Sans Pro"/>
              </a:rPr>
              <a:t>https://cs.brown.edu/research/pubs/theses/capstones/2020/xu.philip.pdf</a:t>
            </a:r>
            <a:endParaRPr sz="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4" name="Google Shape;184;p24"/>
          <p:cNvSpPr txBox="1"/>
          <p:nvPr/>
        </p:nvSpPr>
        <p:spPr>
          <a:xfrm>
            <a:off x="480075" y="1959450"/>
            <a:ext cx="42765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Source Sans Pro"/>
                <a:ea typeface="Source Sans Pro"/>
                <a:cs typeface="Source Sans Pro"/>
                <a:sym typeface="Source Sans Pro"/>
              </a:rPr>
              <a:t>5</a:t>
            </a:r>
            <a:r>
              <a:rPr lang="en" sz="2200">
                <a:latin typeface="Source Sans Pro"/>
                <a:ea typeface="Source Sans Pro"/>
                <a:cs typeface="Source Sans Pro"/>
                <a:sym typeface="Source Sans Pro"/>
              </a:rPr>
              <a:t>)    Generate an artificial dataset of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Source Sans Pro"/>
                <a:ea typeface="Source Sans Pro"/>
                <a:cs typeface="Source Sans Pro"/>
                <a:sym typeface="Source Sans Pro"/>
              </a:rPr>
              <a:t>1000 images from these cards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Source Sans Pro"/>
                <a:ea typeface="Source Sans Pro"/>
                <a:cs typeface="Source Sans Pro"/>
                <a:sym typeface="Source Sans Pro"/>
              </a:rPr>
              <a:t>using a variety of backgrounds 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Source Sans Pro"/>
                <a:ea typeface="Source Sans Pro"/>
                <a:cs typeface="Source Sans Pro"/>
                <a:sym typeface="Source Sans Pro"/>
              </a:rPr>
              <a:t>and data augmentation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0" name="Google Shape;19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0600" y="1569225"/>
            <a:ext cx="4276501" cy="392285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5"/>
          <p:cNvSpPr txBox="1"/>
          <p:nvPr/>
        </p:nvSpPr>
        <p:spPr>
          <a:xfrm>
            <a:off x="480075" y="1959450"/>
            <a:ext cx="4276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Source Sans Pro"/>
                <a:ea typeface="Source Sans Pro"/>
                <a:cs typeface="Source Sans Pro"/>
                <a:sym typeface="Source Sans Pro"/>
              </a:rPr>
              <a:t>6</a:t>
            </a:r>
            <a:r>
              <a:rPr lang="en" sz="2200">
                <a:latin typeface="Source Sans Pro"/>
                <a:ea typeface="Source Sans Pro"/>
                <a:cs typeface="Source Sans Pro"/>
                <a:sym typeface="Source Sans Pro"/>
              </a:rPr>
              <a:t>)    Add bounding boxes using convex hulls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2" name="Google Shape;192;p25"/>
          <p:cNvSpPr txBox="1"/>
          <p:nvPr/>
        </p:nvSpPr>
        <p:spPr>
          <a:xfrm>
            <a:off x="244925" y="5770500"/>
            <a:ext cx="5643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Source Sans Pro"/>
                <a:ea typeface="Source Sans Pro"/>
                <a:cs typeface="Source Sans Pro"/>
                <a:sym typeface="Source Sans Pro"/>
              </a:rPr>
              <a:t>https://cs.brown.edu/research/pubs/theses/capstones/2020/xu.philip.pdf</a:t>
            </a:r>
            <a:endParaRPr sz="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3" name="Google Shape;193;p25"/>
          <p:cNvSpPr txBox="1"/>
          <p:nvPr>
            <p:ph idx="4294967295" type="body"/>
          </p:nvPr>
        </p:nvSpPr>
        <p:spPr>
          <a:xfrm>
            <a:off x="64575" y="664275"/>
            <a:ext cx="4692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/>
              <a:t>Dataset Generation</a:t>
            </a:r>
            <a:endParaRPr b="1" sz="3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" name="Google Shape;199;p26"/>
          <p:cNvSpPr txBox="1"/>
          <p:nvPr>
            <p:ph idx="4294967295" type="body"/>
          </p:nvPr>
        </p:nvSpPr>
        <p:spPr>
          <a:xfrm>
            <a:off x="64575" y="664275"/>
            <a:ext cx="4692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/>
              <a:t>Model Generation</a:t>
            </a:r>
            <a:endParaRPr b="1" sz="3600"/>
          </a:p>
        </p:txBody>
      </p:sp>
      <p:pic>
        <p:nvPicPr>
          <p:cNvPr id="200" name="Google Shape;2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275" y="2291800"/>
            <a:ext cx="3764650" cy="211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828938"/>
            <a:ext cx="8839203" cy="600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3075" y="1932925"/>
            <a:ext cx="2476500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" name="Google Shape;208;p27"/>
          <p:cNvSpPr txBox="1"/>
          <p:nvPr>
            <p:ph idx="4294967295" type="body"/>
          </p:nvPr>
        </p:nvSpPr>
        <p:spPr>
          <a:xfrm>
            <a:off x="662200" y="507525"/>
            <a:ext cx="4692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/>
              <a:t>Putting</a:t>
            </a:r>
            <a:r>
              <a:rPr b="1" lang="en" sz="3600"/>
              <a:t> It All Together</a:t>
            </a:r>
            <a:endParaRPr b="1" sz="3600"/>
          </a:p>
        </p:txBody>
      </p:sp>
      <p:sp>
        <p:nvSpPr>
          <p:cNvPr id="209" name="Google Shape;209;p27"/>
          <p:cNvSpPr txBox="1"/>
          <p:nvPr/>
        </p:nvSpPr>
        <p:spPr>
          <a:xfrm>
            <a:off x="715175" y="1450000"/>
            <a:ext cx="48201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Source Sans Pro"/>
              <a:buChar char="●"/>
            </a:pPr>
            <a:r>
              <a:rPr lang="en" sz="2200">
                <a:latin typeface="Source Sans Pro"/>
                <a:ea typeface="Source Sans Pro"/>
                <a:cs typeface="Source Sans Pro"/>
                <a:sym typeface="Source Sans Pro"/>
              </a:rPr>
              <a:t>Hi-Lo Counting System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Source Sans Pro"/>
              <a:buChar char="●"/>
            </a:pPr>
            <a:r>
              <a:rPr lang="en" sz="2200">
                <a:latin typeface="Source Sans Pro"/>
                <a:ea typeface="Source Sans Pro"/>
                <a:cs typeface="Source Sans Pro"/>
                <a:sym typeface="Source Sans Pro"/>
              </a:rPr>
              <a:t>Constraints: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Font typeface="Source Sans Pro"/>
              <a:buChar char="○"/>
            </a:pPr>
            <a:r>
              <a:rPr lang="en" sz="2200">
                <a:latin typeface="Source Sans Pro"/>
                <a:ea typeface="Source Sans Pro"/>
                <a:cs typeface="Source Sans Pro"/>
                <a:sym typeface="Source Sans Pro"/>
              </a:rPr>
              <a:t>Only 1 Deck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Font typeface="Source Sans Pro"/>
              <a:buChar char="○"/>
            </a:pPr>
            <a:r>
              <a:rPr lang="en" sz="2200">
                <a:latin typeface="Source Sans Pro"/>
                <a:ea typeface="Source Sans Pro"/>
                <a:cs typeface="Source Sans Pro"/>
                <a:sym typeface="Source Sans Pro"/>
              </a:rPr>
              <a:t>Each card needs to be seen for 30 frames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Font typeface="Source Sans Pro"/>
              <a:buChar char="○"/>
            </a:pPr>
            <a:r>
              <a:rPr lang="en" sz="2200">
                <a:latin typeface="Source Sans Pro"/>
                <a:ea typeface="Source Sans Pro"/>
                <a:cs typeface="Source Sans Pro"/>
                <a:sym typeface="Source Sans Pro"/>
              </a:rPr>
              <a:t>Once a card’s seen, it can’t be counted again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10" name="Google Shape;2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4013" y="245708"/>
            <a:ext cx="2740363" cy="593084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28"/>
          <p:cNvSpPr txBox="1"/>
          <p:nvPr>
            <p:ph idx="4294967295" type="body"/>
          </p:nvPr>
        </p:nvSpPr>
        <p:spPr>
          <a:xfrm>
            <a:off x="662200" y="507525"/>
            <a:ext cx="4692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/>
              <a:t>Incognito Mode</a:t>
            </a:r>
            <a:endParaRPr b="1" sz="3600"/>
          </a:p>
        </p:txBody>
      </p:sp>
      <p:sp>
        <p:nvSpPr>
          <p:cNvPr id="217" name="Google Shape;217;p28"/>
          <p:cNvSpPr txBox="1"/>
          <p:nvPr/>
        </p:nvSpPr>
        <p:spPr>
          <a:xfrm>
            <a:off x="715175" y="1450000"/>
            <a:ext cx="48201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Source Sans Pro"/>
              <a:buChar char="●"/>
            </a:pPr>
            <a:r>
              <a:rPr lang="en" sz="2200">
                <a:latin typeface="Source Sans Pro"/>
                <a:ea typeface="Source Sans Pro"/>
                <a:cs typeface="Source Sans Pro"/>
                <a:sym typeface="Source Sans Pro"/>
              </a:rPr>
              <a:t>The phone goes dark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Source Sans Pro"/>
              <a:buChar char="●"/>
            </a:pPr>
            <a:r>
              <a:rPr lang="en" sz="2200">
                <a:latin typeface="Source Sans Pro"/>
                <a:ea typeface="Source Sans Pro"/>
                <a:cs typeface="Source Sans Pro"/>
                <a:sym typeface="Source Sans Pro"/>
              </a:rPr>
              <a:t>The count will be vibrated to you in bursts using Haptic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Font typeface="Source Sans Pro"/>
              <a:buChar char="○"/>
            </a:pPr>
            <a:r>
              <a:rPr lang="en" sz="2200">
                <a:solidFill>
                  <a:srgbClr val="0AE10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+:</a:t>
            </a:r>
            <a:r>
              <a:rPr lang="en" sz="2200">
                <a:latin typeface="Source Sans Pro"/>
                <a:ea typeface="Source Sans Pro"/>
                <a:cs typeface="Source Sans Pro"/>
                <a:sym typeface="Source Sans Pro"/>
              </a:rPr>
              <a:t> series of short bursts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Font typeface="Source Sans Pro"/>
              <a:buChar char="○"/>
            </a:pPr>
            <a:r>
              <a:rPr lang="en" sz="2200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-:</a:t>
            </a:r>
            <a:r>
              <a:rPr lang="en" sz="2200">
                <a:latin typeface="Source Sans Pro"/>
                <a:ea typeface="Source Sans Pro"/>
                <a:cs typeface="Source Sans Pro"/>
                <a:sym typeface="Source Sans Pro"/>
              </a:rPr>
              <a:t> Long burst followed by short bursts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18" name="Google Shape;2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9650" y="2082875"/>
            <a:ext cx="2980200" cy="29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8"/>
          <p:cNvSpPr/>
          <p:nvPr/>
        </p:nvSpPr>
        <p:spPr>
          <a:xfrm>
            <a:off x="6377000" y="2614625"/>
            <a:ext cx="1619100" cy="191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"/>
          <p:cNvSpPr txBox="1"/>
          <p:nvPr>
            <p:ph idx="4294967295" type="ctrTitle"/>
          </p:nvPr>
        </p:nvSpPr>
        <p:spPr>
          <a:xfrm>
            <a:off x="685800" y="2720723"/>
            <a:ext cx="77724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/>
              <a:t>Demo</a:t>
            </a:r>
            <a:endParaRPr b="1" sz="9600"/>
          </a:p>
        </p:txBody>
      </p:sp>
      <p:sp>
        <p:nvSpPr>
          <p:cNvPr id="225" name="Google Shape;225;p29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/>
          <p:nvPr/>
        </p:nvSpPr>
        <p:spPr>
          <a:xfrm>
            <a:off x="4860600" y="1212825"/>
            <a:ext cx="2470200" cy="2470200"/>
          </a:xfrm>
          <a:prstGeom prst="ellipse">
            <a:avLst/>
          </a:prstGeom>
          <a:noFill/>
          <a:ln cap="flat" cmpd="sng" w="9525">
            <a:solidFill>
              <a:srgbClr val="CFD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0"/>
          <p:cNvSpPr txBox="1"/>
          <p:nvPr>
            <p:ph idx="4294967295" type="ctrTitle"/>
          </p:nvPr>
        </p:nvSpPr>
        <p:spPr>
          <a:xfrm>
            <a:off x="224225" y="3167450"/>
            <a:ext cx="48336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Questions</a:t>
            </a:r>
            <a:endParaRPr b="1" sz="6000"/>
          </a:p>
        </p:txBody>
      </p:sp>
      <p:cxnSp>
        <p:nvCxnSpPr>
          <p:cNvPr id="232" name="Google Shape;232;p30"/>
          <p:cNvCxnSpPr/>
          <p:nvPr/>
        </p:nvCxnSpPr>
        <p:spPr>
          <a:xfrm flipH="1" rot="10800000">
            <a:off x="6282450" y="705375"/>
            <a:ext cx="121500" cy="5187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30"/>
          <p:cNvCxnSpPr/>
          <p:nvPr/>
        </p:nvCxnSpPr>
        <p:spPr>
          <a:xfrm flipH="1">
            <a:off x="7133575" y="1483475"/>
            <a:ext cx="332400" cy="267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30"/>
          <p:cNvCxnSpPr>
            <a:endCxn id="230" idx="6"/>
          </p:cNvCxnSpPr>
          <p:nvPr/>
        </p:nvCxnSpPr>
        <p:spPr>
          <a:xfrm flipH="1">
            <a:off x="7330800" y="2440125"/>
            <a:ext cx="1124100" cy="78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30"/>
          <p:cNvSpPr/>
          <p:nvPr/>
        </p:nvSpPr>
        <p:spPr>
          <a:xfrm>
            <a:off x="5057825" y="1410050"/>
            <a:ext cx="2075700" cy="2075700"/>
          </a:xfrm>
          <a:prstGeom prst="ellipse">
            <a:avLst/>
          </a:prstGeom>
          <a:noFill/>
          <a:ln cap="flat" cmpd="sng" w="19050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0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" name="Google Shape;237;p30"/>
          <p:cNvSpPr txBox="1"/>
          <p:nvPr>
            <p:ph idx="4294967295" type="ctrTitle"/>
          </p:nvPr>
        </p:nvSpPr>
        <p:spPr>
          <a:xfrm>
            <a:off x="5687850" y="1933825"/>
            <a:ext cx="815700" cy="117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/>
              <a:t>?</a:t>
            </a:r>
            <a:endParaRPr b="1" sz="8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" name="Google Shape;77;p13"/>
          <p:cNvPicPr preferRelativeResize="0"/>
          <p:nvPr/>
        </p:nvPicPr>
        <p:blipFill rotWithShape="1">
          <a:blip r:embed="rId3">
            <a:alphaModFix/>
          </a:blip>
          <a:srcRect b="0" l="26927" r="6485" t="0"/>
          <a:stretch/>
        </p:blipFill>
        <p:spPr>
          <a:xfrm>
            <a:off x="2976150" y="554675"/>
            <a:ext cx="2533174" cy="202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6546" y="3523301"/>
            <a:ext cx="4146530" cy="273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300" y="3523301"/>
            <a:ext cx="4108926" cy="273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7125" y="152400"/>
            <a:ext cx="2533175" cy="282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45175" y="527875"/>
            <a:ext cx="3554850" cy="207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idx="1" type="body"/>
          </p:nvPr>
        </p:nvSpPr>
        <p:spPr>
          <a:xfrm>
            <a:off x="653625" y="2272800"/>
            <a:ext cx="7808100" cy="10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House Always Wins</a:t>
            </a:r>
            <a:endParaRPr/>
          </a:p>
        </p:txBody>
      </p:sp>
      <p:sp>
        <p:nvSpPr>
          <p:cNvPr id="87" name="Google Shape;87;p14"/>
          <p:cNvSpPr txBox="1"/>
          <p:nvPr>
            <p:ph idx="12" type="sldNum"/>
          </p:nvPr>
        </p:nvSpPr>
        <p:spPr>
          <a:xfrm>
            <a:off x="-87" y="6333125"/>
            <a:ext cx="91440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15"/>
          <p:cNvSpPr/>
          <p:nvPr/>
        </p:nvSpPr>
        <p:spPr>
          <a:xfrm>
            <a:off x="4488750" y="1484450"/>
            <a:ext cx="115800" cy="421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5"/>
          <p:cNvSpPr txBox="1"/>
          <p:nvPr/>
        </p:nvSpPr>
        <p:spPr>
          <a:xfrm>
            <a:off x="855900" y="1975225"/>
            <a:ext cx="29391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Your Edge</a:t>
            </a:r>
            <a:endParaRPr b="1" sz="2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Basic Strategy</a:t>
            </a:r>
            <a:endParaRPr i="1"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-0.5%</a:t>
            </a:r>
            <a:endParaRPr sz="4800">
              <a:solidFill>
                <a:srgbClr val="FF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5194100" y="1975225"/>
            <a:ext cx="34470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Your Edge</a:t>
            </a:r>
            <a:endParaRPr b="1" sz="2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Basic Strategy + Card Counting</a:t>
            </a:r>
            <a:endParaRPr i="1"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+1.0</a:t>
            </a:r>
            <a:r>
              <a:rPr lang="en" sz="4800">
                <a:solidFill>
                  <a:srgbClr val="00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%</a:t>
            </a:r>
            <a:endParaRPr sz="4800">
              <a:solidFill>
                <a:srgbClr val="00FF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6" name="Google Shape;96;p15"/>
          <p:cNvSpPr txBox="1"/>
          <p:nvPr/>
        </p:nvSpPr>
        <p:spPr>
          <a:xfrm>
            <a:off x="3102450" y="392850"/>
            <a:ext cx="2939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</a:t>
            </a:r>
            <a:r>
              <a:rPr b="1" lang="en" sz="3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JACK</a:t>
            </a:r>
            <a:endParaRPr sz="5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500" y="1685699"/>
            <a:ext cx="8144975" cy="348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0900" y="1648575"/>
            <a:ext cx="3782200" cy="378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>
            <p:ph idx="4294967295" type="body"/>
          </p:nvPr>
        </p:nvSpPr>
        <p:spPr>
          <a:xfrm>
            <a:off x="667950" y="509275"/>
            <a:ext cx="78081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/>
              <a:t>CardShark</a:t>
            </a:r>
            <a:endParaRPr b="1" sz="3600"/>
          </a:p>
        </p:txBody>
      </p:sp>
      <p:sp>
        <p:nvSpPr>
          <p:cNvPr id="110" name="Google Shape;110;p17"/>
          <p:cNvSpPr txBox="1"/>
          <p:nvPr>
            <p:ph idx="4294967295" type="body"/>
          </p:nvPr>
        </p:nvSpPr>
        <p:spPr>
          <a:xfrm>
            <a:off x="667950" y="5282100"/>
            <a:ext cx="78081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/>
              <a:t>Take The Edge Back</a:t>
            </a:r>
            <a:endParaRPr b="1"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" name="Google Shape;116;p18"/>
          <p:cNvSpPr txBox="1"/>
          <p:nvPr>
            <p:ph idx="4294967295" type="body"/>
          </p:nvPr>
        </p:nvSpPr>
        <p:spPr>
          <a:xfrm>
            <a:off x="2309675" y="283950"/>
            <a:ext cx="4692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/>
              <a:t>Card Counting (Hi-Lo)</a:t>
            </a:r>
            <a:endParaRPr b="1" sz="3600"/>
          </a:p>
        </p:txBody>
      </p:sp>
      <p:graphicFrame>
        <p:nvGraphicFramePr>
          <p:cNvPr id="117" name="Google Shape;117;p18"/>
          <p:cNvGraphicFramePr/>
          <p:nvPr/>
        </p:nvGraphicFramePr>
        <p:xfrm>
          <a:off x="584450" y="1742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{3B923751-93A5-4A45-BFA3-2BD622BD86E5}</a:tableStyleId>
              </a:tblPr>
              <a:tblGrid>
                <a:gridCol w="4071225"/>
                <a:gridCol w="4071225"/>
              </a:tblGrid>
              <a:tr h="57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Face</a:t>
                      </a:r>
                      <a:endParaRPr b="1" sz="20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Value</a:t>
                      </a:r>
                      <a:endParaRPr b="1" sz="20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/>
                </a:tc>
              </a:tr>
              <a:tr h="57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2 - 6</a:t>
                      </a:r>
                      <a:endParaRPr sz="20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AE10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+1</a:t>
                      </a:r>
                      <a:endParaRPr sz="2000">
                        <a:solidFill>
                          <a:srgbClr val="0AE10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/>
                </a:tc>
              </a:tr>
              <a:tr h="57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7 - 9</a:t>
                      </a:r>
                      <a:endParaRPr sz="20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20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/>
                </a:tc>
              </a:tr>
              <a:tr h="57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10 - A</a:t>
                      </a:r>
                      <a:endParaRPr sz="20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</a:t>
                      </a:r>
                      <a:endParaRPr sz="20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19"/>
          <p:cNvSpPr txBox="1"/>
          <p:nvPr>
            <p:ph idx="4294967295" type="body"/>
          </p:nvPr>
        </p:nvSpPr>
        <p:spPr>
          <a:xfrm>
            <a:off x="667950" y="509275"/>
            <a:ext cx="78081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/>
              <a:t>Card Counting</a:t>
            </a:r>
            <a:endParaRPr b="1" sz="3600"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277" y="1394625"/>
            <a:ext cx="7734600" cy="45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49821">
            <a:off x="7011804" y="3646512"/>
            <a:ext cx="794779" cy="110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0107" y="1514562"/>
            <a:ext cx="658934" cy="917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089979">
            <a:off x="7131463" y="3325293"/>
            <a:ext cx="769903" cy="107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08837" y="4002686"/>
            <a:ext cx="726325" cy="1014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63939" y="1521171"/>
            <a:ext cx="615071" cy="904593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/>
          <p:nvPr/>
        </p:nvSpPr>
        <p:spPr>
          <a:xfrm>
            <a:off x="7244357" y="4847644"/>
            <a:ext cx="544200" cy="52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-2</a:t>
            </a:r>
            <a:endParaRPr sz="2200">
              <a:solidFill>
                <a:srgbClr val="FF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4417519" y="5218996"/>
            <a:ext cx="544200" cy="52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AE10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+1</a:t>
            </a:r>
            <a:endParaRPr sz="2200">
              <a:solidFill>
                <a:srgbClr val="0AE10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2" name="Google Shape;132;p19"/>
          <p:cNvSpPr txBox="1"/>
          <p:nvPr/>
        </p:nvSpPr>
        <p:spPr>
          <a:xfrm>
            <a:off x="4417519" y="2531510"/>
            <a:ext cx="544200" cy="52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AE10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+1</a:t>
            </a:r>
            <a:endParaRPr sz="2200">
              <a:solidFill>
                <a:srgbClr val="0AE10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41996" y="1514562"/>
            <a:ext cx="658957" cy="917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23894" y="1514574"/>
            <a:ext cx="658957" cy="917827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/>
          <p:nvPr/>
        </p:nvSpPr>
        <p:spPr>
          <a:xfrm>
            <a:off x="4417533" y="2531510"/>
            <a:ext cx="544200" cy="52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  <a:endParaRPr sz="2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4417533" y="2531510"/>
            <a:ext cx="544200" cy="52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-1</a:t>
            </a:r>
            <a:endParaRPr sz="2200">
              <a:solidFill>
                <a:srgbClr val="FF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360100" y="3693010"/>
            <a:ext cx="726325" cy="101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 txBox="1"/>
          <p:nvPr/>
        </p:nvSpPr>
        <p:spPr>
          <a:xfrm>
            <a:off x="1112724" y="1669325"/>
            <a:ext cx="659100" cy="52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AE10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+10</a:t>
            </a:r>
            <a:endParaRPr sz="2200">
              <a:solidFill>
                <a:srgbClr val="0AE10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1112724" y="1681050"/>
            <a:ext cx="659100" cy="52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AE10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+9</a:t>
            </a:r>
            <a:endParaRPr sz="2200">
              <a:solidFill>
                <a:srgbClr val="0AE10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0" name="Google Shape;140;p19"/>
          <p:cNvSpPr txBox="1"/>
          <p:nvPr/>
        </p:nvSpPr>
        <p:spPr>
          <a:xfrm>
            <a:off x="1170167" y="1681055"/>
            <a:ext cx="544200" cy="52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AE10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+8</a:t>
            </a:r>
            <a:endParaRPr sz="2200">
              <a:solidFill>
                <a:srgbClr val="0AE10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050" y="2370175"/>
            <a:ext cx="3764650" cy="21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>
            <p:ph idx="4294967295" type="body"/>
          </p:nvPr>
        </p:nvSpPr>
        <p:spPr>
          <a:xfrm>
            <a:off x="64575" y="664275"/>
            <a:ext cx="4692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/>
              <a:t>CardShark</a:t>
            </a:r>
            <a:endParaRPr b="1" sz="3600"/>
          </a:p>
        </p:txBody>
      </p:sp>
      <p:pic>
        <p:nvPicPr>
          <p:cNvPr id="148" name="Google Shape;14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4013" y="245708"/>
            <a:ext cx="2740363" cy="593084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